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65" r:id="rId6"/>
    <p:sldId id="270" r:id="rId7"/>
    <p:sldId id="272" r:id="rId8"/>
    <p:sldId id="274" r:id="rId9"/>
    <p:sldId id="259" r:id="rId10"/>
    <p:sldId id="271" r:id="rId11"/>
    <p:sldId id="275" r:id="rId12"/>
    <p:sldId id="269" r:id="rId13"/>
    <p:sldId id="262" r:id="rId14"/>
    <p:sldId id="264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811A-BD9D-4712-A204-D38C66E69C1D}" type="datetimeFigureOut">
              <a:rPr lang="zh-CN" altLang="en-US" smtClean="0"/>
              <a:t>2016/12/22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8340B-D962-40FF-887D-900A4952CF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062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811A-BD9D-4712-A204-D38C66E69C1D}" type="datetimeFigureOut">
              <a:rPr lang="zh-CN" altLang="en-US" smtClean="0"/>
              <a:t>2016/12/22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8340B-D962-40FF-887D-900A4952CF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418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811A-BD9D-4712-A204-D38C66E69C1D}" type="datetimeFigureOut">
              <a:rPr lang="zh-CN" altLang="en-US" smtClean="0"/>
              <a:t>2016/12/22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8340B-D962-40FF-887D-900A4952CF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573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69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71847"/>
            <a:ext cx="10515600" cy="490511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811A-BD9D-4712-A204-D38C66E69C1D}" type="datetimeFigureOut">
              <a:rPr lang="zh-CN" altLang="en-US" smtClean="0"/>
              <a:t>2016/12/22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8340B-D962-40FF-887D-900A4952CF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364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811A-BD9D-4712-A204-D38C66E69C1D}" type="datetimeFigureOut">
              <a:rPr lang="zh-CN" altLang="en-US" smtClean="0"/>
              <a:t>2016/12/22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8340B-D962-40FF-887D-900A4952CF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212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811A-BD9D-4712-A204-D38C66E69C1D}" type="datetimeFigureOut">
              <a:rPr lang="zh-CN" altLang="en-US" smtClean="0"/>
              <a:t>2016/12/22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8340B-D962-40FF-887D-900A4952CF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7640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811A-BD9D-4712-A204-D38C66E69C1D}" type="datetimeFigureOut">
              <a:rPr lang="zh-CN" altLang="en-US" smtClean="0"/>
              <a:t>2016/12/22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8340B-D962-40FF-887D-900A4952CF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877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811A-BD9D-4712-A204-D38C66E69C1D}" type="datetimeFigureOut">
              <a:rPr lang="zh-CN" altLang="en-US" smtClean="0"/>
              <a:t>2016/12/22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8340B-D962-40FF-887D-900A4952CF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436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811A-BD9D-4712-A204-D38C66E69C1D}" type="datetimeFigureOut">
              <a:rPr lang="zh-CN" altLang="en-US" smtClean="0"/>
              <a:t>2016/12/22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8340B-D962-40FF-887D-900A4952CF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7537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811A-BD9D-4712-A204-D38C66E69C1D}" type="datetimeFigureOut">
              <a:rPr lang="zh-CN" altLang="en-US" smtClean="0"/>
              <a:t>2016/12/22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8340B-D962-40FF-887D-900A4952CF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721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BB811A-BD9D-4712-A204-D38C66E69C1D}" type="datetimeFigureOut">
              <a:rPr lang="zh-CN" altLang="en-US" smtClean="0"/>
              <a:t>2016/12/22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D8340B-D962-40FF-887D-900A4952CF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811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BB811A-BD9D-4712-A204-D38C66E69C1D}" type="datetimeFigureOut">
              <a:rPr lang="zh-CN" altLang="en-US" smtClean="0"/>
              <a:t>2016/12/22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8340B-D962-40FF-887D-900A4952CF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0253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4.png"/><Relationship Id="rId7" Type="http://schemas.openxmlformats.org/officeDocument/2006/relationships/image" Target="../media/image1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6.png"/><Relationship Id="rId5" Type="http://schemas.openxmlformats.org/officeDocument/2006/relationships/image" Target="../media/image18.png"/><Relationship Id="rId10" Type="http://schemas.openxmlformats.org/officeDocument/2006/relationships/image" Target="../media/image22.png"/><Relationship Id="rId4" Type="http://schemas.openxmlformats.org/officeDocument/2006/relationships/image" Target="../media/image25.tmp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12" Type="http://schemas.openxmlformats.org/officeDocument/2006/relationships/image" Target="../media/image25.tm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4.png"/><Relationship Id="rId5" Type="http://schemas.openxmlformats.org/officeDocument/2006/relationships/image" Target="../media/image10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mp"/><Relationship Id="rId4" Type="http://schemas.openxmlformats.org/officeDocument/2006/relationships/image" Target="../media/image7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Geo-localization of Low-altitude Overhead Image Using Multi-layer Shape Matching</a:t>
            </a:r>
            <a:endParaRPr lang="zh-CN" altLang="en-US" sz="3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Yuhang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6514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Multi-layer shape matching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71847"/>
                <a:ext cx="10515600" cy="4905116"/>
              </a:xfrm>
            </p:spPr>
            <p:txBody>
              <a:bodyPr/>
              <a:lstStyle/>
              <a:p>
                <a:r>
                  <a:rPr lang="en-US" altLang="zh-CN" dirty="0"/>
                  <a:t>The height of </a:t>
                </a:r>
                <a:r>
                  <a:rPr lang="en-US" altLang="zh-CN" dirty="0" err="1"/>
                  <a:t>jth</a:t>
                </a:r>
                <a:r>
                  <a:rPr lang="en-US" altLang="zh-CN" dirty="0"/>
                  <a:t> layer of point cloud: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/>
                        </m:ctrlPr>
                      </m:sSubPr>
                      <m:e>
                        <m:r>
                          <a:rPr lang="en-US" altLang="zh-CN"/>
                          <m:t>h</m:t>
                        </m:r>
                      </m:e>
                      <m:sub>
                        <m:r>
                          <a:rPr lang="en-US" altLang="zh-CN"/>
                          <m:t>𝑗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r>
                  <a:rPr lang="en-US" altLang="zh-CN" dirty="0"/>
                  <a:t>The height of the camera: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/>
                        </m:ctrlPr>
                      </m:sSubPr>
                      <m:e>
                        <m:r>
                          <a:rPr lang="en-US" altLang="zh-CN"/>
                          <m:t>h</m:t>
                        </m:r>
                      </m:e>
                      <m:sub>
                        <m:r>
                          <a:rPr lang="en-US" altLang="zh-CN"/>
                          <m:t>0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𝑐h𝑎𝑚𝑓𝑒𝑟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𝑅𝑇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nary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71847"/>
                <a:ext cx="10515600" cy="4905116"/>
              </a:xfrm>
              <a:blipFill>
                <a:blip r:embed="rId2"/>
                <a:stretch>
                  <a:fillRect l="-1043" t="-1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22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Layers of point cloud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Normal estimation</a:t>
            </a:r>
          </a:p>
          <a:p>
            <a:r>
              <a:rPr lang="en-US" altLang="zh-CN" dirty="0"/>
              <a:t>Over-segmentation</a:t>
            </a:r>
          </a:p>
          <a:p>
            <a:r>
              <a:rPr lang="en-US" altLang="zh-CN" dirty="0"/>
              <a:t>Planar fitting</a:t>
            </a:r>
          </a:p>
          <a:p>
            <a:r>
              <a:rPr lang="en-US" altLang="zh-CN" dirty="0"/>
              <a:t>Multi-layer projection</a:t>
            </a:r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5976998" y="1362129"/>
            <a:ext cx="5276468" cy="2806857"/>
            <a:chOff x="1166389" y="3353636"/>
            <a:chExt cx="5276468" cy="280685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20" r="15820"/>
            <a:stretch/>
          </p:blipFill>
          <p:spPr>
            <a:xfrm>
              <a:off x="2723744" y="3456216"/>
              <a:ext cx="1249590" cy="83306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20" r="15820"/>
            <a:stretch/>
          </p:blipFill>
          <p:spPr>
            <a:xfrm>
              <a:off x="1540257" y="4475592"/>
              <a:ext cx="1671461" cy="1114307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20" r="15820"/>
            <a:stretch/>
          </p:blipFill>
          <p:spPr>
            <a:xfrm>
              <a:off x="1448889" y="3458893"/>
              <a:ext cx="1248126" cy="83208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t="24682" r="5556" b="24682"/>
            <a:stretch/>
          </p:blipFill>
          <p:spPr>
            <a:xfrm>
              <a:off x="4092612" y="4350228"/>
              <a:ext cx="1180287" cy="147535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20" r="15820"/>
            <a:stretch/>
          </p:blipFill>
          <p:spPr>
            <a:xfrm>
              <a:off x="3945141" y="3458893"/>
              <a:ext cx="1249590" cy="83306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20" r="15820"/>
            <a:stretch/>
          </p:blipFill>
          <p:spPr>
            <a:xfrm>
              <a:off x="5193267" y="3457917"/>
              <a:ext cx="1249590" cy="833060"/>
            </a:xfrm>
            <a:prstGeom prst="rect">
              <a:avLst/>
            </a:prstGeom>
          </p:spPr>
        </p:pic>
        <p:sp>
          <p:nvSpPr>
            <p:cNvPr id="11" name="矩形: 圆角 10"/>
            <p:cNvSpPr/>
            <p:nvPr/>
          </p:nvSpPr>
          <p:spPr>
            <a:xfrm>
              <a:off x="1166389" y="3353636"/>
              <a:ext cx="5240572" cy="252985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431685" y="4245861"/>
              <a:ext cx="17426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Input point cloud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650175" y="4252358"/>
              <a:ext cx="1396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Normal estimation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926466" y="4256980"/>
              <a:ext cx="1396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Over-segmentation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540257" y="5560303"/>
              <a:ext cx="16238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Multi-layer projection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718647" y="5560302"/>
              <a:ext cx="2305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Multi-layer 3D line presentation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914663" y="5883494"/>
              <a:ext cx="16867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Point cloud  processing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8" name="文本框 43"/>
          <p:cNvSpPr txBox="1"/>
          <p:nvPr/>
        </p:nvSpPr>
        <p:spPr>
          <a:xfrm>
            <a:off x="10252069" y="2627059"/>
            <a:ext cx="1001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Planar fitting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2356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Multi-layer shape matching</a:t>
            </a:r>
            <a:endParaRPr lang="zh-CN" altLang="en-US" dirty="0"/>
          </a:p>
        </p:txBody>
      </p:sp>
      <p:sp>
        <p:nvSpPr>
          <p:cNvPr id="14" name="文本框 43"/>
          <p:cNvSpPr txBox="1"/>
          <p:nvPr/>
        </p:nvSpPr>
        <p:spPr>
          <a:xfrm>
            <a:off x="4807038" y="4262349"/>
            <a:ext cx="1001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Planar fitting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633728" y="1509352"/>
            <a:ext cx="5240572" cy="1785033"/>
            <a:chOff x="1166389" y="1509352"/>
            <a:chExt cx="5240572" cy="1785033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8762" y="1591954"/>
              <a:ext cx="1367885" cy="1025667"/>
            </a:xfrm>
            <a:prstGeom prst="rect">
              <a:avLst/>
            </a:prstGeom>
          </p:spPr>
        </p:pic>
        <p:sp>
          <p:nvSpPr>
            <p:cNvPr id="18" name="矩形: 圆角 17"/>
            <p:cNvSpPr/>
            <p:nvPr/>
          </p:nvSpPr>
          <p:spPr>
            <a:xfrm>
              <a:off x="1166389" y="1509352"/>
              <a:ext cx="5240572" cy="154051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1437" y="1591954"/>
              <a:ext cx="1365409" cy="1024697"/>
            </a:xfrm>
            <a:prstGeom prst="rect">
              <a:avLst/>
            </a:prstGeom>
          </p:spPr>
        </p:pic>
        <p:pic>
          <p:nvPicPr>
            <p:cNvPr id="20" name="图片 19" descr="屏幕剪辑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16565" y="1591953"/>
              <a:ext cx="1376164" cy="1024697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951811" y="2700538"/>
              <a:ext cx="1396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Input image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394248" y="2700537"/>
              <a:ext cx="1396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Edge image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749136" y="2700537"/>
              <a:ext cx="15352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2D line presentation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059654" y="3017386"/>
              <a:ext cx="1396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Image processing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33728" y="3353636"/>
            <a:ext cx="5276468" cy="2806857"/>
            <a:chOff x="1166389" y="3353636"/>
            <a:chExt cx="5276468" cy="280685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20" r="15820"/>
            <a:stretch/>
          </p:blipFill>
          <p:spPr>
            <a:xfrm>
              <a:off x="2723744" y="3456216"/>
              <a:ext cx="1249590" cy="83306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20" r="15820"/>
            <a:stretch/>
          </p:blipFill>
          <p:spPr>
            <a:xfrm>
              <a:off x="1540257" y="4475592"/>
              <a:ext cx="1671461" cy="111430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20" r="15820"/>
            <a:stretch/>
          </p:blipFill>
          <p:spPr>
            <a:xfrm>
              <a:off x="1448889" y="3458893"/>
              <a:ext cx="1248126" cy="832084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6" t="24682" r="5556" b="24682"/>
            <a:stretch/>
          </p:blipFill>
          <p:spPr>
            <a:xfrm>
              <a:off x="4092612" y="4350228"/>
              <a:ext cx="1180287" cy="147535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20" r="15820"/>
            <a:stretch/>
          </p:blipFill>
          <p:spPr>
            <a:xfrm>
              <a:off x="3945141" y="3458893"/>
              <a:ext cx="1249590" cy="83306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20" r="15820"/>
            <a:stretch/>
          </p:blipFill>
          <p:spPr>
            <a:xfrm>
              <a:off x="5193267" y="3457917"/>
              <a:ext cx="1249590" cy="833060"/>
            </a:xfrm>
            <a:prstGeom prst="rect">
              <a:avLst/>
            </a:prstGeom>
          </p:spPr>
        </p:pic>
        <p:sp>
          <p:nvSpPr>
            <p:cNvPr id="10" name="矩形: 圆角 9"/>
            <p:cNvSpPr/>
            <p:nvPr/>
          </p:nvSpPr>
          <p:spPr>
            <a:xfrm>
              <a:off x="1166389" y="3353636"/>
              <a:ext cx="5240572" cy="252985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431685" y="4245861"/>
              <a:ext cx="174261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Input point cloud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650175" y="4252358"/>
              <a:ext cx="1396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Normal estimation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926466" y="4256980"/>
              <a:ext cx="13967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Over-segmentation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540257" y="5560303"/>
              <a:ext cx="16238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Multi-layer projection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718647" y="5560302"/>
              <a:ext cx="2305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Multi-layer 3D line presentation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914663" y="5883494"/>
              <a:ext cx="16867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Point cloud  processing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8746012" y="2354600"/>
            <a:ext cx="2456615" cy="2040209"/>
            <a:chOff x="8484399" y="2645321"/>
            <a:chExt cx="2456615" cy="2040209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4820" y="2797599"/>
              <a:ext cx="2141593" cy="1608128"/>
            </a:xfrm>
            <a:prstGeom prst="rect">
              <a:avLst/>
            </a:prstGeom>
          </p:spPr>
        </p:pic>
        <p:sp>
          <p:nvSpPr>
            <p:cNvPr id="28" name="文本框 51"/>
            <p:cNvSpPr txBox="1"/>
            <p:nvPr/>
          </p:nvSpPr>
          <p:spPr>
            <a:xfrm>
              <a:off x="9464117" y="4398082"/>
              <a:ext cx="6433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Result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0" name="矩形: 圆角 29"/>
            <p:cNvSpPr/>
            <p:nvPr/>
          </p:nvSpPr>
          <p:spPr>
            <a:xfrm>
              <a:off x="8484399" y="2645321"/>
              <a:ext cx="2456615" cy="204020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cxnSp>
        <p:nvCxnSpPr>
          <p:cNvPr id="34" name="连接符: 肘形 33"/>
          <p:cNvCxnSpPr>
            <a:cxnSpLocks/>
            <a:stCxn id="7" idx="3"/>
            <a:endCxn id="44" idx="2"/>
          </p:cNvCxnSpPr>
          <p:nvPr/>
        </p:nvCxnSpPr>
        <p:spPr>
          <a:xfrm flipV="1">
            <a:off x="4740238" y="3725272"/>
            <a:ext cx="2389891" cy="13626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连接符: 肘形 36"/>
          <p:cNvCxnSpPr>
            <a:cxnSpLocks/>
            <a:stCxn id="20" idx="3"/>
            <a:endCxn id="44" idx="0"/>
          </p:cNvCxnSpPr>
          <p:nvPr/>
        </p:nvCxnSpPr>
        <p:spPr>
          <a:xfrm>
            <a:off x="5660068" y="2104302"/>
            <a:ext cx="1470061" cy="91308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6219191" y="3017386"/>
            <a:ext cx="1821875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Calibri" panose="020F0502020204030204"/>
                <a:ea typeface="宋体" panose="02010600030101010101" pitchFamily="2" charset="-122"/>
              </a:rPr>
              <a:t>Multi-layer shape matching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7" name="直接箭头连接符 56"/>
          <p:cNvCxnSpPr>
            <a:cxnSpLocks/>
            <a:stCxn id="44" idx="3"/>
            <a:endCxn id="30" idx="1"/>
          </p:cNvCxnSpPr>
          <p:nvPr/>
        </p:nvCxnSpPr>
        <p:spPr>
          <a:xfrm>
            <a:off x="8041066" y="3371329"/>
            <a:ext cx="704946" cy="3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525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Pipeline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Image processing</a:t>
            </a:r>
          </a:p>
          <a:p>
            <a:pPr lvl="1"/>
            <a:r>
              <a:rPr lang="en-US" altLang="zh-CN" sz="2800" dirty="0"/>
              <a:t>Edge image</a:t>
            </a:r>
          </a:p>
          <a:p>
            <a:pPr lvl="1"/>
            <a:r>
              <a:rPr lang="en-US" altLang="zh-CN" sz="2800" dirty="0"/>
              <a:t>2D line presentation</a:t>
            </a:r>
          </a:p>
          <a:p>
            <a:r>
              <a:rPr lang="en-US" altLang="zh-CN" dirty="0"/>
              <a:t>Point cloud processing</a:t>
            </a:r>
          </a:p>
          <a:p>
            <a:pPr lvl="1"/>
            <a:r>
              <a:rPr lang="en-US" altLang="zh-CN" sz="2800" dirty="0"/>
              <a:t>Normal estimation</a:t>
            </a:r>
            <a:endParaRPr lang="zh-CN" altLang="en-US" sz="2800" dirty="0"/>
          </a:p>
          <a:p>
            <a:pPr lvl="1"/>
            <a:r>
              <a:rPr lang="en-US" altLang="zh-CN" sz="2800" dirty="0"/>
              <a:t>Over-segmentation</a:t>
            </a:r>
          </a:p>
          <a:p>
            <a:pPr lvl="1"/>
            <a:r>
              <a:rPr lang="en-US" altLang="zh-CN" sz="2800" dirty="0"/>
              <a:t>Planar fitting</a:t>
            </a:r>
            <a:endParaRPr lang="zh-CN" altLang="en-US" sz="2800" dirty="0"/>
          </a:p>
          <a:p>
            <a:pPr lvl="1"/>
            <a:r>
              <a:rPr lang="en-US" altLang="zh-CN" sz="2800" dirty="0"/>
              <a:t>Multi-layer projection</a:t>
            </a:r>
            <a:endParaRPr lang="zh-CN" altLang="en-US" sz="2800" dirty="0"/>
          </a:p>
          <a:p>
            <a:pPr lvl="1"/>
            <a:r>
              <a:rPr lang="en-US" altLang="zh-CN" sz="2800" dirty="0"/>
              <a:t>Multi-layer 3D line presentation</a:t>
            </a:r>
          </a:p>
          <a:p>
            <a:r>
              <a:rPr lang="en-US" altLang="zh-CN" dirty="0"/>
              <a:t>Multi-layer geo-localization</a:t>
            </a:r>
          </a:p>
          <a:p>
            <a:pPr lvl="1"/>
            <a:r>
              <a:rPr lang="en-US" altLang="zh-CN" sz="2800" dirty="0"/>
              <a:t>Multi-layer shape  matching</a:t>
            </a:r>
          </a:p>
          <a:p>
            <a:pPr lvl="1"/>
            <a:r>
              <a:rPr lang="en-US" altLang="zh-CN" sz="2800" dirty="0"/>
              <a:t>Geo-localization</a:t>
            </a:r>
            <a:endParaRPr lang="zh-CN" altLang="en-US" sz="2800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7" r="21517"/>
          <a:stretch/>
        </p:blipFill>
        <p:spPr>
          <a:xfrm>
            <a:off x="6303146" y="4427101"/>
            <a:ext cx="2323083" cy="185846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0" r="15820"/>
          <a:stretch/>
        </p:blipFill>
        <p:spPr>
          <a:xfrm>
            <a:off x="8121368" y="2026911"/>
            <a:ext cx="1249590" cy="83306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0" r="15820"/>
          <a:stretch/>
        </p:blipFill>
        <p:spPr>
          <a:xfrm>
            <a:off x="6937881" y="3046287"/>
            <a:ext cx="1671461" cy="1114307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0" r="15820"/>
          <a:stretch/>
        </p:blipFill>
        <p:spPr>
          <a:xfrm>
            <a:off x="6846513" y="2029588"/>
            <a:ext cx="1248126" cy="832084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386" y="187319"/>
            <a:ext cx="1367885" cy="102566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094" y="4762705"/>
            <a:ext cx="2141593" cy="1608128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24682" r="5556" b="24682"/>
          <a:stretch/>
        </p:blipFill>
        <p:spPr>
          <a:xfrm>
            <a:off x="9490236" y="2920923"/>
            <a:ext cx="1180287" cy="147535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0" r="15820"/>
          <a:stretch/>
        </p:blipFill>
        <p:spPr>
          <a:xfrm>
            <a:off x="9342765" y="2029588"/>
            <a:ext cx="1249590" cy="83306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0" r="15820"/>
          <a:stretch/>
        </p:blipFill>
        <p:spPr>
          <a:xfrm>
            <a:off x="10590891" y="2028612"/>
            <a:ext cx="1249590" cy="833060"/>
          </a:xfrm>
          <a:prstGeom prst="rect">
            <a:avLst/>
          </a:prstGeom>
        </p:spPr>
      </p:pic>
      <p:sp>
        <p:nvSpPr>
          <p:cNvPr id="39" name="矩形: 圆角 38"/>
          <p:cNvSpPr/>
          <p:nvPr/>
        </p:nvSpPr>
        <p:spPr>
          <a:xfrm>
            <a:off x="6564013" y="1924331"/>
            <a:ext cx="5240572" cy="25298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矩形: 圆角 39"/>
          <p:cNvSpPr/>
          <p:nvPr/>
        </p:nvSpPr>
        <p:spPr>
          <a:xfrm>
            <a:off x="6564013" y="104717"/>
            <a:ext cx="5240572" cy="15405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061" y="187319"/>
            <a:ext cx="1365409" cy="1024697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6829309" y="2816556"/>
            <a:ext cx="1742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Input point cloud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047799" y="2823053"/>
            <a:ext cx="139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Normal estimation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324090" y="2827675"/>
            <a:ext cx="139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Over-segmentation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文本框 43"/>
          <p:cNvSpPr txBox="1"/>
          <p:nvPr/>
        </p:nvSpPr>
        <p:spPr>
          <a:xfrm>
            <a:off x="10737323" y="2833044"/>
            <a:ext cx="139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Planar fitting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937881" y="4130998"/>
            <a:ext cx="1623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Multi-layer projection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116271" y="4130997"/>
            <a:ext cx="230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Multi-layer 3D line presentation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8" name="图片 47" descr="屏幕剪辑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189" y="187318"/>
            <a:ext cx="1376164" cy="1024697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7349435" y="1295903"/>
            <a:ext cx="139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Input image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791872" y="1295902"/>
            <a:ext cx="139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Edge image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0146760" y="1295902"/>
            <a:ext cx="1535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2D line presentation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701086" y="6366395"/>
            <a:ext cx="2043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Rotated 3D line  presentation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3" name="文本框 51"/>
          <p:cNvSpPr txBox="1"/>
          <p:nvPr/>
        </p:nvSpPr>
        <p:spPr>
          <a:xfrm>
            <a:off x="10012038" y="6366396"/>
            <a:ext cx="139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Alignment result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457278" y="1612751"/>
            <a:ext cx="139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Image processing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8325331" y="4426361"/>
            <a:ext cx="2126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Point cloud  processing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6" name="矩形: 圆角 55"/>
          <p:cNvSpPr/>
          <p:nvPr/>
        </p:nvSpPr>
        <p:spPr>
          <a:xfrm>
            <a:off x="6564013" y="4695466"/>
            <a:ext cx="5240572" cy="19293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416522" y="6585722"/>
            <a:ext cx="2126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Multi-layer geo-localization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6448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We test our localization results by projecting layers of point clouds back to the overhead image.</a:t>
            </a:r>
            <a:endParaRPr lang="zh-CN" altLang="en-US" dirty="0"/>
          </a:p>
        </p:txBody>
      </p:sp>
      <p:pic>
        <p:nvPicPr>
          <p:cNvPr id="6" name="内容占位符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97" y="2149249"/>
            <a:ext cx="8111795" cy="428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61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Vision-Based Geo-Localization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Navigation</a:t>
            </a:r>
          </a:p>
          <a:p>
            <a:r>
              <a:rPr lang="en-US" altLang="zh-CN" dirty="0"/>
              <a:t>Unmanned driving</a:t>
            </a:r>
          </a:p>
          <a:p>
            <a:r>
              <a:rPr lang="en-US" altLang="zh-CN" dirty="0"/>
              <a:t>Augmented reality (AR)</a:t>
            </a:r>
          </a:p>
          <a:p>
            <a:r>
              <a:rPr lang="en-US" altLang="zh-CN" dirty="0"/>
              <a:t>3D reconstruction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6673" y="4200795"/>
            <a:ext cx="3327818" cy="18677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00659"/>
            <a:ext cx="3513248" cy="1869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6673" y="1690688"/>
            <a:ext cx="3327818" cy="22882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3839" y="4200931"/>
            <a:ext cx="3110442" cy="186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165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Related 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237731"/>
            <a:ext cx="6059750" cy="4351338"/>
          </a:xfrm>
        </p:spPr>
        <p:txBody>
          <a:bodyPr/>
          <a:lstStyle/>
          <a:p>
            <a:r>
              <a:rPr lang="en-US" altLang="zh-CN" sz="2400" dirty="0"/>
              <a:t>Satellite images and phone images (Kaminsky, et al, 2009)</a:t>
            </a:r>
          </a:p>
          <a:p>
            <a:r>
              <a:rPr lang="en-US" altLang="zh-CN" sz="2400" dirty="0"/>
              <a:t>Point clouds and Google maps (Ni, et al, 2013)</a:t>
            </a:r>
          </a:p>
          <a:p>
            <a:r>
              <a:rPr lang="en-US" altLang="zh-CN" sz="2400" dirty="0"/>
              <a:t>Satellite images and 3D building models (Zhang, et al, 2014)</a:t>
            </a:r>
          </a:p>
          <a:p>
            <a:r>
              <a:rPr lang="en-US" altLang="zh-CN" sz="2400" dirty="0"/>
              <a:t>Phone images and 2.5D maps (</a:t>
            </a:r>
            <a:r>
              <a:rPr lang="en-US" altLang="zh-CN" sz="2400" dirty="0" err="1"/>
              <a:t>Arth</a:t>
            </a:r>
            <a:r>
              <a:rPr lang="en-US" altLang="zh-CN" sz="2400" dirty="0"/>
              <a:t>, et al, 2015)</a:t>
            </a:r>
          </a:p>
          <a:p>
            <a:endParaRPr lang="zh-CN" altLang="en-US" dirty="0"/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50" y="4963586"/>
            <a:ext cx="6801670" cy="1543829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019" y="4947537"/>
            <a:ext cx="4190260" cy="1559878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/>
          <a:stretch/>
        </p:blipFill>
        <p:spPr>
          <a:xfrm>
            <a:off x="8309499" y="2539177"/>
            <a:ext cx="3104387" cy="1974976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" t="3270" r="1813"/>
          <a:stretch/>
        </p:blipFill>
        <p:spPr>
          <a:xfrm>
            <a:off x="8309499" y="351390"/>
            <a:ext cx="3067235" cy="177268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926951" y="6472566"/>
            <a:ext cx="18822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(</a:t>
            </a:r>
            <a:r>
              <a:rPr lang="en-US" altLang="zh-CN" dirty="0" err="1"/>
              <a:t>Arth</a:t>
            </a:r>
            <a:r>
              <a:rPr lang="en-US" altLang="zh-CN" dirty="0"/>
              <a:t>, et al, 2015)</a:t>
            </a:r>
          </a:p>
        </p:txBody>
      </p:sp>
      <p:sp>
        <p:nvSpPr>
          <p:cNvPr id="10" name="矩形 9"/>
          <p:cNvSpPr/>
          <p:nvPr/>
        </p:nvSpPr>
        <p:spPr>
          <a:xfrm>
            <a:off x="8890891" y="6437717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(Ni, et al, 2013)</a:t>
            </a:r>
          </a:p>
        </p:txBody>
      </p:sp>
      <p:sp>
        <p:nvSpPr>
          <p:cNvPr id="11" name="矩形 10"/>
          <p:cNvSpPr/>
          <p:nvPr/>
        </p:nvSpPr>
        <p:spPr>
          <a:xfrm>
            <a:off x="8798599" y="4510895"/>
            <a:ext cx="2089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(Zhang, et al, 2014)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8505249" y="2122443"/>
            <a:ext cx="23823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(Kaminsky, et al, 2009)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0068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statement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838200" y="1220950"/>
            <a:ext cx="7233356" cy="47557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Input</a:t>
            </a:r>
          </a:p>
          <a:p>
            <a:pPr marL="285750" indent="-285750"/>
            <a:r>
              <a:rPr lang="en-US" altLang="zh-CN" dirty="0"/>
              <a:t>Overhead images captured by a quadrotor in a low altitude.</a:t>
            </a:r>
          </a:p>
          <a:p>
            <a:pPr marL="285750" indent="-285750"/>
            <a:r>
              <a:rPr lang="en-US" altLang="zh-CN" dirty="0"/>
              <a:t>Building point clouds scanned by a ground laser device.</a:t>
            </a:r>
          </a:p>
          <a:p>
            <a:pPr marL="0" indent="0">
              <a:buNone/>
            </a:pPr>
            <a:r>
              <a:rPr lang="en-US" altLang="zh-CN" dirty="0"/>
              <a:t>Output </a:t>
            </a:r>
          </a:p>
          <a:p>
            <a:pPr marL="285750" indent="-285750"/>
            <a:r>
              <a:rPr lang="en-US" altLang="zh-CN" dirty="0"/>
              <a:t>6DoF (3D for orientation and 3D for translation) camera pose of input image with respect to global point cloud coordinate system.</a:t>
            </a:r>
          </a:p>
          <a:p>
            <a:endParaRPr lang="zh-CN" altLang="en-US" dirty="0"/>
          </a:p>
        </p:txBody>
      </p:sp>
      <p:pic>
        <p:nvPicPr>
          <p:cNvPr id="9" name="内容占位符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0318" y="684722"/>
            <a:ext cx="2344674" cy="17585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0" r="15820"/>
          <a:stretch/>
        </p:blipFill>
        <p:spPr>
          <a:xfrm>
            <a:off x="8342728" y="2685563"/>
            <a:ext cx="2739853" cy="182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7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Observation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71847"/>
            <a:ext cx="10267765" cy="4905116"/>
          </a:xfrm>
        </p:spPr>
        <p:txBody>
          <a:bodyPr/>
          <a:lstStyle/>
          <a:p>
            <a:r>
              <a:rPr lang="en-US" altLang="zh-CN" dirty="0"/>
              <a:t>Vertical facades of a point cloud correspond to lines of building roofs in the overhead image.</a:t>
            </a:r>
            <a:endParaRPr lang="en-US" altLang="zh-CN" dirty="0"/>
          </a:p>
          <a:p>
            <a:r>
              <a:rPr lang="en-US" altLang="zh-CN" dirty="0"/>
              <a:t>Matching the edge map of the overhead image with respect to building facades’ outline.</a:t>
            </a:r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pic>
        <p:nvPicPr>
          <p:cNvPr id="11" name="内容占位符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654" y="3587680"/>
            <a:ext cx="2489845" cy="186738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0" r="15820"/>
          <a:stretch/>
        </p:blipFill>
        <p:spPr>
          <a:xfrm>
            <a:off x="4203173" y="3454604"/>
            <a:ext cx="2578775" cy="1719183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7102136" y="3302912"/>
            <a:ext cx="2966197" cy="2436920"/>
            <a:chOff x="7719111" y="3046816"/>
            <a:chExt cx="3306407" cy="2766251"/>
          </a:xfrm>
        </p:grpSpPr>
        <p:pic>
          <p:nvPicPr>
            <p:cNvPr id="13" name="内容占位符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3279" y="3341608"/>
              <a:ext cx="2878073" cy="2158555"/>
            </a:xfrm>
            <a:prstGeom prst="rect">
              <a:avLst/>
            </a:prstGeom>
          </p:spPr>
        </p:pic>
        <p:pic>
          <p:nvPicPr>
            <p:cNvPr id="10" name="图片 9" descr="屏幕剪辑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backgroundMark x1="20792" y1="15385" x2="12871" y2="13018"/>
                          <a14:backgroundMark x1="30693" y1="37574" x2="51485" y2="46154"/>
                          <a14:backgroundMark x1="17327" y1="71893" x2="45050" y2="85503"/>
                          <a14:backgroundMark x1="78713" y1="13018" x2="93564" y2="26036"/>
                          <a14:backgroundMark x1="71287" y1="66272" x2="75000" y2="61834"/>
                          <a14:backgroundMark x1="63366" y1="67456" x2="60644" y2="60651"/>
                          <a14:backgroundMark x1="63861" y1="54734" x2="65594" y2="55917"/>
                          <a14:backgroundMark x1="66584" y1="79290" x2="71040" y2="78698"/>
                          <a14:backgroundMark x1="71287" y1="52367" x2="75000" y2="52071"/>
                          <a14:backgroundMark x1="79703" y1="71598" x2="78713" y2="60059"/>
                          <a14:backgroundMark x1="95297" y1="65680" x2="95297" y2="35207"/>
                          <a14:backgroundMark x1="54950" y1="40237" x2="44802" y2="26627"/>
                          <a14:backgroundMark x1="49257" y1="17751" x2="47772" y2="159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9111" y="3046816"/>
              <a:ext cx="3306407" cy="27662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13925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6249"/>
            <a:ext cx="10515600" cy="806970"/>
          </a:xfrm>
        </p:spPr>
        <p:txBody>
          <a:bodyPr/>
          <a:lstStyle/>
          <a:p>
            <a:r>
              <a:rPr lang="en-US" altLang="zh-CN" dirty="0"/>
              <a:t>Optimization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71847"/>
                <a:ext cx="10711649" cy="490511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Points in the Edge map of the overhead image:</a:t>
                </a:r>
                <a14:m>
                  <m:oMath xmlns:m="http://schemas.openxmlformats.org/officeDocument/2006/math">
                    <m:r>
                      <a:rPr lang="en-US" altLang="zh-CN" sz="2400" b="0" i="1" dirty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Points in point cloud: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b="0" dirty="0"/>
              </a:p>
              <a:p>
                <a:r>
                  <a:rPr lang="en-US" altLang="zh-CN" sz="2400" dirty="0"/>
                  <a:t>Distance between two points: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𝐷𝑖𝑠𝑡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(·,  ·)</m:t>
                    </m:r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2400" dirty="0"/>
                  <a:t> is the pre-calibrated intrinsic matrix of the camera.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sz="2400" dirty="0"/>
                  <a:t> is the rotation matrix, 3D orientation.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400" dirty="0"/>
                  <a:t> is the translation matrix, 3D translation.</a:t>
                </a:r>
              </a:p>
              <a:p>
                <a:endParaRPr lang="en-US" altLang="zh-CN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>
                                          <a:latin typeface="Cambria Math" panose="02040503050406030204" pitchFamily="18" charset="0"/>
                                        </a:rPr>
                                        <m:t>min</m:t>
                                      </m:r>
                                    </m:e>
                                    <m:lim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𝐷𝑖𝑠𝑡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𝐾𝑅𝑇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b="0" dirty="0"/>
              </a:p>
            </p:txBody>
          </p:sp>
        </mc:Choice>
        <mc:Fallback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71847"/>
                <a:ext cx="10711649" cy="4905116"/>
              </a:xfrm>
              <a:blipFill>
                <a:blip r:embed="rId2"/>
                <a:stretch>
                  <a:fillRect l="-797" t="-13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97792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 shape matching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71847"/>
            <a:ext cx="10267765" cy="4905116"/>
          </a:xfrm>
        </p:spPr>
        <p:txBody>
          <a:bodyPr/>
          <a:lstStyle/>
          <a:p>
            <a:r>
              <a:rPr lang="en-US" altLang="zh-CN" dirty="0"/>
              <a:t>High complexity</a:t>
            </a:r>
          </a:p>
          <a:p>
            <a:r>
              <a:rPr lang="en-US" altLang="zh-CN" dirty="0"/>
              <a:t>Initialization sensitivity</a:t>
            </a:r>
          </a:p>
          <a:p>
            <a:pPr marL="0" indent="0">
              <a:buNone/>
            </a:pPr>
            <a:r>
              <a:rPr lang="en-US" altLang="zh-CN" dirty="0"/>
              <a:t>2D shape matching between edge map of the overhead image and building facades’ 2D outline.</a:t>
            </a:r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1490464" y="3458427"/>
            <a:ext cx="8300622" cy="2718536"/>
            <a:chOff x="1358285" y="3140623"/>
            <a:chExt cx="8300622" cy="2718536"/>
          </a:xfrm>
        </p:grpSpPr>
        <p:grpSp>
          <p:nvGrpSpPr>
            <p:cNvPr id="15" name="组合 14"/>
            <p:cNvGrpSpPr/>
            <p:nvPr/>
          </p:nvGrpSpPr>
          <p:grpSpPr>
            <a:xfrm>
              <a:off x="1358285" y="3140623"/>
              <a:ext cx="8300622" cy="2249453"/>
              <a:chOff x="651702" y="2238209"/>
              <a:chExt cx="8465063" cy="2381582"/>
            </a:xfrm>
          </p:grpSpPr>
          <p:pic>
            <p:nvPicPr>
              <p:cNvPr id="17" name="图片 16" descr="屏幕剪辑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537"/>
              <a:stretch/>
            </p:blipFill>
            <p:spPr>
              <a:xfrm>
                <a:off x="651702" y="2238209"/>
                <a:ext cx="6583599" cy="2381582"/>
              </a:xfrm>
              <a:prstGeom prst="rect">
                <a:avLst/>
              </a:prstGeom>
            </p:spPr>
          </p:pic>
          <p:pic>
            <p:nvPicPr>
              <p:cNvPr id="18" name="图片 17" descr="屏幕剪辑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601"/>
              <a:stretch/>
            </p:blipFill>
            <p:spPr>
              <a:xfrm>
                <a:off x="7004487" y="2238209"/>
                <a:ext cx="2112278" cy="2381582"/>
              </a:xfrm>
              <a:prstGeom prst="rect">
                <a:avLst/>
              </a:prstGeom>
            </p:spPr>
          </p:pic>
        </p:grpSp>
        <p:sp>
          <p:nvSpPr>
            <p:cNvPr id="16" name="矩形 15"/>
            <p:cNvSpPr/>
            <p:nvPr/>
          </p:nvSpPr>
          <p:spPr>
            <a:xfrm>
              <a:off x="1387091" y="5489827"/>
              <a:ext cx="72186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/>
                <a:t>Matching  edge map with building facades’ outline. (Zhang, et al, 2014)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1671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56249"/>
            <a:ext cx="10515600" cy="806970"/>
          </a:xfrm>
        </p:spPr>
        <p:txBody>
          <a:bodyPr/>
          <a:lstStyle/>
          <a:p>
            <a:r>
              <a:rPr lang="en-US" altLang="zh-CN" dirty="0"/>
              <a:t>2D Shape matching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71847"/>
                <a:ext cx="10587361" cy="4905116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Edge map of the overhead image:</a:t>
                </a:r>
                <a14:m>
                  <m:oMath xmlns:m="http://schemas.openxmlformats.org/officeDocument/2006/math">
                    <m:r>
                      <a:rPr lang="en-US" altLang="zh-CN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altLang="zh-CN" sz="2400" dirty="0"/>
              </a:p>
              <a:p>
                <a:r>
                  <a:rPr lang="en-US" altLang="zh-CN" sz="2400" dirty="0"/>
                  <a:t>Points in building outline: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b="0" dirty="0"/>
              </a:p>
              <a:p>
                <a:r>
                  <a:rPr lang="en-US" altLang="zh-CN" sz="2400" dirty="0"/>
                  <a:t>Chamfer distance: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(·,  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altLang="zh-CN" sz="2400" dirty="0"/>
                  <a:t> is the rotation matrix, 3D orientation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altLang="zh-CN" sz="2400" dirty="0"/>
                  <a:t> is the translation matrix, 3D translation</a:t>
                </a:r>
              </a:p>
              <a:p>
                <a:endParaRPr lang="en-US" altLang="zh-CN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argmin</m:t>
                              </m:r>
                            </m:e>
                            <m:li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𝑐h𝑎𝑚𝑓𝑒𝑟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altLang="zh-CN" b="0" dirty="0"/>
              </a:p>
            </p:txBody>
          </p:sp>
        </mc:Choice>
        <mc:Fallback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71847"/>
                <a:ext cx="10587361" cy="4905116"/>
              </a:xfrm>
              <a:blipFill>
                <a:blip r:embed="rId2"/>
                <a:stretch>
                  <a:fillRect l="-806" t="-16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6450471" y="1271847"/>
            <a:ext cx="5530786" cy="1921004"/>
            <a:chOff x="1535839" y="4305694"/>
            <a:chExt cx="6116712" cy="2249453"/>
          </a:xfrm>
        </p:grpSpPr>
        <p:pic>
          <p:nvPicPr>
            <p:cNvPr id="9" name="图片 8" descr="屏幕剪辑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588"/>
            <a:stretch/>
          </p:blipFill>
          <p:spPr>
            <a:xfrm>
              <a:off x="1535839" y="4305694"/>
              <a:ext cx="4208013" cy="2249453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22" t="6921" r="9310" b="11405"/>
            <a:stretch/>
          </p:blipFill>
          <p:spPr>
            <a:xfrm>
              <a:off x="5859262" y="4383698"/>
              <a:ext cx="1793289" cy="2079246"/>
            </a:xfrm>
            <a:prstGeom prst="rect">
              <a:avLst/>
            </a:prstGeom>
          </p:spPr>
        </p:pic>
      </p:grpSp>
      <p:sp>
        <p:nvSpPr>
          <p:cNvPr id="13" name="文本框 12"/>
          <p:cNvSpPr txBox="1"/>
          <p:nvPr/>
        </p:nvSpPr>
        <p:spPr>
          <a:xfrm>
            <a:off x="8199372" y="3192851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Chamfer distance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5807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Challenges with low-altitude overhead image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67161"/>
            <a:ext cx="6139650" cy="480980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Satellite image:</a:t>
            </a:r>
          </a:p>
          <a:p>
            <a:r>
              <a:rPr lang="en-US" altLang="zh-CN" dirty="0"/>
              <a:t>Identical scale assumption.</a:t>
            </a:r>
          </a:p>
          <a:p>
            <a:r>
              <a:rPr lang="en-US" altLang="zh-CN" dirty="0"/>
              <a:t>One-layer outline.</a:t>
            </a:r>
          </a:p>
          <a:p>
            <a:pPr marL="0" indent="0">
              <a:buNone/>
            </a:pPr>
            <a:r>
              <a:rPr lang="en-US" altLang="zh-CN" dirty="0"/>
              <a:t>Low-altitude image:</a:t>
            </a:r>
          </a:p>
          <a:p>
            <a:r>
              <a:rPr lang="en-US" altLang="zh-CN" dirty="0"/>
              <a:t>More critical perspective effect.</a:t>
            </a:r>
          </a:p>
          <a:p>
            <a:r>
              <a:rPr lang="en-US" altLang="zh-CN" dirty="0"/>
              <a:t>Building layers in different heights correspond to different scales in the overhead image.</a:t>
            </a:r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6977850" y="1844441"/>
            <a:ext cx="4915525" cy="2249453"/>
            <a:chOff x="6655507" y="2297202"/>
            <a:chExt cx="4915525" cy="2249453"/>
          </a:xfrm>
        </p:grpSpPr>
        <p:pic>
          <p:nvPicPr>
            <p:cNvPr id="5" name="图片 4" descr="屏幕剪辑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0601"/>
            <a:stretch/>
          </p:blipFill>
          <p:spPr>
            <a:xfrm>
              <a:off x="6655507" y="2297202"/>
              <a:ext cx="2071245" cy="224945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52" t="19128" r="19253" b="20032"/>
            <a:stretch/>
          </p:blipFill>
          <p:spPr>
            <a:xfrm>
              <a:off x="8726007" y="2361461"/>
              <a:ext cx="2845025" cy="21128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1796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622</Words>
  <Application>Microsoft Office PowerPoint</Application>
  <PresentationFormat>宽屏</PresentationFormat>
  <Paragraphs>115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等线 Light</vt:lpstr>
      <vt:lpstr>宋体</vt:lpstr>
      <vt:lpstr>Arial</vt:lpstr>
      <vt:lpstr>Calibri</vt:lpstr>
      <vt:lpstr>Cambria Math</vt:lpstr>
      <vt:lpstr>Office 主题​​</vt:lpstr>
      <vt:lpstr>Geo-localization of Low-altitude Overhead Image Using Multi-layer Shape Matching</vt:lpstr>
      <vt:lpstr>Vision-Based Geo-Localization</vt:lpstr>
      <vt:lpstr>Related work</vt:lpstr>
      <vt:lpstr>Problem statement</vt:lpstr>
      <vt:lpstr>Observation</vt:lpstr>
      <vt:lpstr>Optimization</vt:lpstr>
      <vt:lpstr>2D shape matching</vt:lpstr>
      <vt:lpstr>2D Shape matching</vt:lpstr>
      <vt:lpstr>Challenges with low-altitude overhead image</vt:lpstr>
      <vt:lpstr>Multi-layer shape matching</vt:lpstr>
      <vt:lpstr>Layers of point cloud</vt:lpstr>
      <vt:lpstr>Multi-layer shape matching</vt:lpstr>
      <vt:lpstr>Pipeline</vt:lpstr>
      <vt:lpstr>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Geo-localization of Low-altitude Overhead Image Using Multi-layer Shape Matching</dc:title>
  <dc:creator>Li Yuhang</dc:creator>
  <cp:lastModifiedBy>Li Yuhang</cp:lastModifiedBy>
  <cp:revision>40</cp:revision>
  <dcterms:created xsi:type="dcterms:W3CDTF">2016-12-21T05:29:04Z</dcterms:created>
  <dcterms:modified xsi:type="dcterms:W3CDTF">2016-12-22T12:46:13Z</dcterms:modified>
</cp:coreProperties>
</file>